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5" r:id="rId3"/>
    <p:sldId id="282" r:id="rId5"/>
    <p:sldId id="307" r:id="rId6"/>
    <p:sldId id="308" r:id="rId7"/>
    <p:sldId id="309" r:id="rId8"/>
    <p:sldId id="311" r:id="rId9"/>
    <p:sldId id="312" r:id="rId10"/>
    <p:sldId id="313" r:id="rId11"/>
    <p:sldId id="319" r:id="rId12"/>
    <p:sldId id="314" r:id="rId13"/>
    <p:sldId id="318" r:id="rId14"/>
    <p:sldId id="320" r:id="rId15"/>
    <p:sldId id="283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3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3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>
            <a:fillRect/>
          </a:stretch>
        </p:blipFill>
        <p:spPr>
          <a:xfrm>
            <a:off x="4419600" y="940460"/>
            <a:ext cx="7772400" cy="59175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3413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2.png"/><Relationship Id="rId1" Type="http://schemas.openxmlformats.org/officeDocument/2006/relationships/tags" Target="../tags/tag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8.png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9.xml"/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26.png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75030" y="2341880"/>
            <a:ext cx="9125585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zh-CN" sz="4800" b="1" dirty="0">
                <a:solidFill>
                  <a:srgbClr val="000000"/>
                </a:solidFill>
                <a:ea typeface="黑体" panose="02010609060101010101" pitchFamily="49" charset="-122"/>
                <a:cs typeface="Times New Roman" panose="02020603050405020304" pitchFamily="18" charset="0"/>
              </a:rPr>
              <a:t>基于深度学习的上证50</a:t>
            </a:r>
            <a:r>
              <a:rPr lang="en-US" altLang="zh-CN" sz="4800" b="1" dirty="0">
                <a:solidFill>
                  <a:srgbClr val="000000"/>
                </a:solidFill>
                <a:ea typeface="黑体" panose="02010609060101010101" pitchFamily="49" charset="-122"/>
                <a:cs typeface="Times New Roman" panose="02020603050405020304" pitchFamily="18" charset="0"/>
              </a:rPr>
              <a:t>ETF</a:t>
            </a:r>
            <a:r>
              <a:rPr lang="zh-CN" altLang="zh-CN" sz="4800" b="1" dirty="0">
                <a:solidFill>
                  <a:srgbClr val="000000"/>
                </a:solidFill>
                <a:ea typeface="黑体" panose="02010609060101010101" pitchFamily="49" charset="-122"/>
                <a:cs typeface="Times New Roman" panose="02020603050405020304" pitchFamily="18" charset="0"/>
              </a:rPr>
              <a:t>期权隐含波动率预测与套利策略</a:t>
            </a:r>
            <a:endParaRPr lang="zh-CN" altLang="zh-CN" sz="4800" b="1" dirty="0">
              <a:solidFill>
                <a:srgbClr val="000000"/>
              </a:solidFill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962272" y="4033039"/>
            <a:ext cx="416937" cy="416934"/>
            <a:chOff x="891974" y="4415843"/>
            <a:chExt cx="450443" cy="450443"/>
          </a:xfrm>
        </p:grpSpPr>
        <p:sp>
          <p:nvSpPr>
            <p:cNvPr id="10" name="椭圆 9"/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" name="椭圆 39"/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433078" y="4100318"/>
            <a:ext cx="489956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dirty="0">
                <a:solidFill>
                  <a:srgbClr val="2C3E50"/>
                </a:solidFill>
              </a:rPr>
              <a:t>成员：范宇轩</a:t>
            </a:r>
            <a:endParaRPr lang="en-US" altLang="zh-CN" sz="1400" dirty="0">
              <a:solidFill>
                <a:srgbClr val="2C3E50"/>
              </a:solidFill>
            </a:endParaRPr>
          </a:p>
          <a:p>
            <a:r>
              <a:rPr lang="zh-CN" altLang="en-US" sz="1400" dirty="0">
                <a:solidFill>
                  <a:srgbClr val="2C3E50"/>
                </a:solidFill>
              </a:rPr>
              <a:t>指导老师：潘乔</a:t>
            </a:r>
            <a:endParaRPr lang="en-US" altLang="zh-CN" sz="1400" dirty="0">
              <a:solidFill>
                <a:srgbClr val="2C3E5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74713" y="1852613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中期报告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01980" y="1254125"/>
            <a:ext cx="3613785" cy="523049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740503" y="450599"/>
            <a:ext cx="6170279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dirty="0"/>
              <a:t>2.3 </a:t>
            </a:r>
            <a:r>
              <a:rPr lang="zh-CN" altLang="en-US" sz="2800" dirty="0"/>
              <a:t>隐含波动率预测模型的构建与训练</a:t>
            </a:r>
            <a:endParaRPr lang="zh-CN" altLang="zh-CN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702" y="973819"/>
            <a:ext cx="4267528" cy="568266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2491" y="2165491"/>
            <a:ext cx="4771429" cy="30285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454563" y="81631"/>
            <a:ext cx="4833374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dirty="0"/>
              <a:t>2.4  </a:t>
            </a:r>
            <a:r>
              <a:rPr lang="zh-CN" altLang="en-US" sz="2800" dirty="0"/>
              <a:t>不同预测模型表现的对比</a:t>
            </a:r>
            <a:endParaRPr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48989" y="604851"/>
            <a:ext cx="6276580" cy="58776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31" y="847769"/>
            <a:ext cx="3663586" cy="53918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735299" y="450599"/>
            <a:ext cx="202010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dirty="0"/>
              <a:t>3  </a:t>
            </a:r>
            <a:r>
              <a:rPr lang="zh-CN" altLang="en-US" sz="2800" dirty="0"/>
              <a:t>日程安排</a:t>
            </a:r>
            <a:endParaRPr lang="zh-CN" altLang="en-US" sz="2800" dirty="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139950" y="882650"/>
            <a:ext cx="7433945" cy="61004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74713" y="2337878"/>
            <a:ext cx="5724644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感谢各位老师的观看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期待老师们的建议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1161377" y="545121"/>
            <a:ext cx="295275" cy="152400"/>
            <a:chOff x="3867150" y="1504950"/>
            <a:chExt cx="295275" cy="152400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3867150" y="1504950"/>
              <a:ext cx="295275" cy="0"/>
            </a:xfrm>
            <a:prstGeom prst="line">
              <a:avLst/>
            </a:prstGeom>
            <a:ln w="28575" cap="rnd">
              <a:solidFill>
                <a:schemeClr val="bg2">
                  <a:lumMod val="9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867150" y="1581150"/>
              <a:ext cx="295275" cy="0"/>
            </a:xfrm>
            <a:prstGeom prst="line">
              <a:avLst/>
            </a:prstGeom>
            <a:ln w="28575" cap="rnd">
              <a:solidFill>
                <a:schemeClr val="bg2">
                  <a:lumMod val="9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3867150" y="1657350"/>
              <a:ext cx="295275" cy="0"/>
            </a:xfrm>
            <a:prstGeom prst="line">
              <a:avLst/>
            </a:prstGeom>
            <a:ln w="28575" cap="rnd">
              <a:solidFill>
                <a:schemeClr val="bg2">
                  <a:lumMod val="9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74714" y="3398461"/>
            <a:ext cx="446964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zh-CN" b="1" dirty="0"/>
              <a:t>课题研究内容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74713" y="2482009"/>
            <a:ext cx="2254528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dirty="0">
                <a:solidFill>
                  <a:schemeClr val="accent1"/>
                </a:solidFill>
                <a:ea typeface="时尚中黑简体" panose="01010104010101010101" pitchFamily="2" charset="-122"/>
              </a:rPr>
              <a:t>PART 01</a:t>
            </a:r>
            <a:endParaRPr lang="zh-CN" altLang="en-US" sz="4000" b="1" dirty="0">
              <a:solidFill>
                <a:schemeClr val="accent1"/>
              </a:solidFill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014413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740503" y="450599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zh-CN" sz="2800" b="1" dirty="0"/>
              <a:t>课题研究内容</a:t>
            </a:r>
            <a:endParaRPr lang="en-US" altLang="zh-CN" sz="3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2" name="图片 1" descr="sturc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3865" y="1110615"/>
            <a:ext cx="11563350" cy="53619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3977" y="1045199"/>
            <a:ext cx="2476565" cy="5040218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740503" y="450599"/>
            <a:ext cx="653095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dirty="0"/>
              <a:t>2.1 </a:t>
            </a:r>
            <a:r>
              <a:rPr lang="zh-CN" altLang="en-US" sz="2800" dirty="0"/>
              <a:t>上证</a:t>
            </a:r>
            <a:r>
              <a:rPr lang="en-US" altLang="zh-CN" sz="2800" dirty="0"/>
              <a:t>50ETF</a:t>
            </a:r>
            <a:r>
              <a:rPr lang="zh-CN" altLang="en-US" sz="2800" dirty="0"/>
              <a:t>期权</a:t>
            </a:r>
            <a:r>
              <a:rPr lang="zh-CN" altLang="zh-CN" sz="2800" dirty="0"/>
              <a:t>数据</a:t>
            </a:r>
            <a:r>
              <a:rPr lang="zh-CN" altLang="en-US" sz="2800" dirty="0"/>
              <a:t>的收集与</a:t>
            </a:r>
            <a:r>
              <a:rPr lang="zh-CN" altLang="zh-CN" sz="2800" dirty="0"/>
              <a:t>预处理</a:t>
            </a:r>
            <a:endParaRPr lang="zh-CN" altLang="zh-CN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387" y="1411069"/>
            <a:ext cx="3384944" cy="455185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409" y="1697515"/>
            <a:ext cx="3690354" cy="121923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32" y="1045199"/>
            <a:ext cx="11348654" cy="198669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170775"/>
            <a:ext cx="6193995" cy="38635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170775"/>
            <a:ext cx="6747790" cy="295564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977" y="124028"/>
            <a:ext cx="3744324" cy="62069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740503" y="450599"/>
            <a:ext cx="653095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dirty="0"/>
              <a:t>2.1 </a:t>
            </a:r>
            <a:r>
              <a:rPr lang="zh-CN" altLang="en-US" sz="2800" dirty="0"/>
              <a:t>上证</a:t>
            </a:r>
            <a:r>
              <a:rPr lang="en-US" altLang="zh-CN" sz="2800" dirty="0"/>
              <a:t>50ETF</a:t>
            </a:r>
            <a:r>
              <a:rPr lang="zh-CN" altLang="en-US" sz="2800" dirty="0"/>
              <a:t>期权</a:t>
            </a:r>
            <a:r>
              <a:rPr lang="zh-CN" altLang="zh-CN" sz="2800" dirty="0"/>
              <a:t>数据</a:t>
            </a:r>
            <a:r>
              <a:rPr lang="zh-CN" altLang="en-US" sz="2800" dirty="0"/>
              <a:t>的收集与</a:t>
            </a:r>
            <a:r>
              <a:rPr lang="zh-CN" altLang="zh-CN" sz="2800" dirty="0"/>
              <a:t>预处理</a:t>
            </a:r>
            <a:endParaRPr lang="zh-CN" altLang="zh-CN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04510" y="1242826"/>
            <a:ext cx="7625642" cy="509464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542" y="1603953"/>
            <a:ext cx="9421832" cy="458300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977" y="1045199"/>
            <a:ext cx="2476565" cy="50402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740503" y="450599"/>
            <a:ext cx="653095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dirty="0"/>
              <a:t>2.1 </a:t>
            </a:r>
            <a:r>
              <a:rPr lang="zh-CN" altLang="en-US" sz="2800" dirty="0"/>
              <a:t>上证</a:t>
            </a:r>
            <a:r>
              <a:rPr lang="en-US" altLang="zh-CN" sz="2800" dirty="0"/>
              <a:t>50ETF</a:t>
            </a:r>
            <a:r>
              <a:rPr lang="zh-CN" altLang="en-US" sz="2800" dirty="0"/>
              <a:t>期权</a:t>
            </a:r>
            <a:r>
              <a:rPr lang="zh-CN" altLang="zh-CN" sz="2800" dirty="0"/>
              <a:t>数据</a:t>
            </a:r>
            <a:r>
              <a:rPr lang="zh-CN" altLang="en-US" sz="2800" dirty="0"/>
              <a:t>的收集与</a:t>
            </a:r>
            <a:r>
              <a:rPr lang="zh-CN" altLang="zh-CN" sz="2800" dirty="0"/>
              <a:t>预处理</a:t>
            </a:r>
            <a:endParaRPr lang="zh-CN" altLang="zh-CN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25724" y="2881512"/>
            <a:ext cx="8373276" cy="327003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159" y="1243982"/>
            <a:ext cx="2476565" cy="50402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740503" y="450599"/>
            <a:ext cx="519244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dirty="0"/>
              <a:t>2.2  </a:t>
            </a:r>
            <a:r>
              <a:rPr lang="zh-CN" altLang="zh-CN" sz="2800" dirty="0"/>
              <a:t>构造</a:t>
            </a:r>
            <a:r>
              <a:rPr lang="zh-CN" altLang="en-US" sz="2800" dirty="0"/>
              <a:t>隐含波动率预测</a:t>
            </a:r>
            <a:r>
              <a:rPr lang="zh-CN" altLang="zh-CN" sz="2800" dirty="0"/>
              <a:t>样本集</a:t>
            </a:r>
            <a:endParaRPr lang="zh-CN" altLang="zh-CN" sz="28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02051" y="1168513"/>
            <a:ext cx="3788328" cy="244390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400" y="3905873"/>
            <a:ext cx="5263381" cy="128999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327" y="1081425"/>
            <a:ext cx="2547324" cy="5061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740503" y="450599"/>
            <a:ext cx="519244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dirty="0"/>
              <a:t>2.2  </a:t>
            </a:r>
            <a:r>
              <a:rPr lang="zh-CN" altLang="zh-CN" sz="2800" dirty="0"/>
              <a:t>构造</a:t>
            </a:r>
            <a:r>
              <a:rPr lang="zh-CN" altLang="en-US" sz="2800" dirty="0"/>
              <a:t>隐含波动率预测</a:t>
            </a:r>
            <a:r>
              <a:rPr lang="zh-CN" altLang="zh-CN" sz="2800" dirty="0"/>
              <a:t>样本集</a:t>
            </a:r>
            <a:endParaRPr lang="zh-CN" altLang="zh-CN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60542" y="950016"/>
            <a:ext cx="8624091" cy="54554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982" y="1158642"/>
            <a:ext cx="2547324" cy="5061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740503" y="450599"/>
            <a:ext cx="724910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2800" dirty="0"/>
              <a:t>2.3 </a:t>
            </a:r>
            <a:r>
              <a:rPr lang="zh-CN" altLang="en-US" sz="2800" dirty="0"/>
              <a:t>隐含波动率预测模型的构建与训练</a:t>
            </a:r>
            <a:r>
              <a:rPr lang="en-US" altLang="zh-CN" sz="2800" dirty="0"/>
              <a:t>---</a:t>
            </a:r>
            <a:r>
              <a:rPr lang="zh-CN" altLang="en-US" sz="2800" dirty="0"/>
              <a:t>优化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5558" y="1176533"/>
            <a:ext cx="4795283" cy="23132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573" y="1480409"/>
            <a:ext cx="4360852" cy="435433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536" y="4639034"/>
            <a:ext cx="1849827" cy="108029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6363" y="4639034"/>
            <a:ext cx="1849827" cy="1080299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2721" y="3489808"/>
            <a:ext cx="740248" cy="46809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4934" y="3945932"/>
            <a:ext cx="255821" cy="533414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07214" y="4433795"/>
            <a:ext cx="1431509" cy="582401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82721" y="4935470"/>
            <a:ext cx="1903293" cy="1877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ISPRING_PRESENTATION_TITLE" val="PowerPoint 演示文稿"/>
  <p:tag name="COMMONDATA" val="eyJoZGlkIjoiZDBmZTRjZWY3MmYwNWEwMzQ5YTQ1ZDg0M2YyNGNjYmQifQ=="/>
  <p:tag name="KSO_WPP_MARK_KEY" val="4d2f349f-8095-4e85-80b8-7c42da821f68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90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DF213B"/>
    </a:accent1>
    <a:accent2>
      <a:srgbClr val="595959"/>
    </a:accent2>
    <a:accent3>
      <a:srgbClr val="DF213B"/>
    </a:accent3>
    <a:accent4>
      <a:srgbClr val="595959"/>
    </a:accent4>
    <a:accent5>
      <a:srgbClr val="DF213B"/>
    </a:accent5>
    <a:accent6>
      <a:srgbClr val="595959"/>
    </a:accent6>
    <a:hlink>
      <a:srgbClr val="DF213B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</Words>
  <Application>WPS 演示</Application>
  <PresentationFormat>宽屏</PresentationFormat>
  <Paragraphs>34</Paragraphs>
  <Slides>13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黑体</vt:lpstr>
      <vt:lpstr>Times New Roman</vt:lpstr>
      <vt:lpstr>时尚中黑简体</vt:lpstr>
      <vt:lpstr>Arial Unicode MS</vt:lpstr>
      <vt:lpstr>等线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Fan</cp:lastModifiedBy>
  <cp:revision>94</cp:revision>
  <dcterms:created xsi:type="dcterms:W3CDTF">2017-09-22T08:16:00Z</dcterms:created>
  <dcterms:modified xsi:type="dcterms:W3CDTF">2023-04-04T04:05:06Z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70D64B033AD24E7C86414E96AC01185E</vt:lpwstr>
  </property>
  <property fmtid="{D5CDD505-2E9C-101B-9397-08002B2CF9AE}" pid="3" name="KSOProductBuildVer">
    <vt:lpwstr>2052-11.1.0.14036</vt:lpwstr>
  </property>
</Properties>
</file>